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859" r:id="rId2"/>
    <p:sldId id="931" r:id="rId3"/>
    <p:sldId id="906" r:id="rId4"/>
    <p:sldId id="910" r:id="rId5"/>
    <p:sldId id="911" r:id="rId6"/>
    <p:sldId id="912" r:id="rId7"/>
    <p:sldId id="932" r:id="rId8"/>
    <p:sldId id="915" r:id="rId9"/>
    <p:sldId id="916" r:id="rId10"/>
    <p:sldId id="917" r:id="rId11"/>
    <p:sldId id="918" r:id="rId12"/>
    <p:sldId id="919" r:id="rId13"/>
    <p:sldId id="933" r:id="rId14"/>
    <p:sldId id="922" r:id="rId15"/>
    <p:sldId id="923" r:id="rId16"/>
    <p:sldId id="924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pPr>
                <a:defRPr/>
              </a:pPr>
              <a:t>2024/12/17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3138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框 4"/>
          <p:cNvSpPr txBox="1"/>
          <p:nvPr userDrawn="1"/>
        </p:nvSpPr>
        <p:spPr>
          <a:xfrm>
            <a:off x="6023198" y="26126"/>
            <a:ext cx="6020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课时训练  历史  九年级下  </a:t>
            </a:r>
            <a:r>
              <a:rPr lang="en-US" altLang="zh-CN" sz="2000" dirty="0" smtClean="0">
                <a:solidFill>
                  <a:prstClr val="black"/>
                </a:solidFill>
                <a:latin typeface="+mj-lt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+mj-lt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8949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pPr>
                <a:defRPr/>
              </a:pPr>
              <a:t>2024/12/17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928198"/>
            <a:ext cx="12192000" cy="1140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2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第四</a:t>
            </a:r>
            <a:r>
              <a:rPr lang="zh-CN" altLang="en-US" sz="52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单元  经济</a:t>
            </a:r>
            <a:r>
              <a:rPr lang="zh-CN" altLang="en-US" sz="52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大危机和第二次世界大战</a:t>
            </a:r>
            <a:endParaRPr lang="zh-CN" altLang="en-US" sz="52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0" y="3356992"/>
            <a:ext cx="12192000" cy="898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第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13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课　罗斯福新政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56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4566" y="764704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                      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连点成线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连线成面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整体认识是学习历史的最佳方法。赏析下面小明同学绘制的思维导图，判断其主题应是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战后的一时繁荣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民族解放运动发展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两战之间的世界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国际工人运动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874" y="816160"/>
            <a:ext cx="2088232" cy="46985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0550" y="1883931"/>
            <a:ext cx="4221372" cy="338437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526740" y="143865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353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示意图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能勾勒出史实之间的关系。下面示意图中的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处应填入的内容是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实施五年计划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开展工业化建设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对外侵略扩张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推行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以工代赈</a:t>
            </a:r>
            <a:r>
              <a:rPr lang="en-US" altLang="zh-CN" dirty="0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ds116.jpg" descr="id:214749124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918742" y="1628800"/>
            <a:ext cx="6365875" cy="173228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919742" y="8914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8737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南开区开学考试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年代威胁世界和平的最主要因素是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德国进行无限制潜艇战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宗教纷争严重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不同意识形态的两大阵营的对抗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欧亚战争策源地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767614" y="87910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2157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29021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下列材料，回答问题。</a:t>
            </a: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危机风雨欲来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法西斯主义是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1922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月随墨索里尼向罗马的进军才突然地、戏剧性地出现的。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数百万复员军人中有许多人找不到工作。对外贸易和旅游业在战争结束后的一段时间里正在衰落。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巴黎和会藐视意大利的要求的做法则使民众的不安更趋严重。由此导致的失望和受伤的自尊心造成了一种一触即发的局面。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——[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美</a:t>
            </a:r>
            <a:r>
              <a:rPr lang="en-US" altLang="zh-CN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斯塔夫里阿诺斯《全球通史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</a:p>
          <a:p>
            <a:pPr algn="r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从史前史到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世纪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》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920909"/>
            <a:ext cx="75057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19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根据材料一，概括法西斯政权在意大利建立的背景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6574" y="1314890"/>
            <a:ext cx="102251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第一次世界大战引发了经济衰退；对巴黎和会的不满，导致了政治危机。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366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德国纳粹上台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1929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年的资本主义世界经济大危机中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美、英、德、法、日等国的工业生产下降情况如下表所示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0341412"/>
              </p:ext>
            </p:extLst>
          </p:nvPr>
        </p:nvGraphicFramePr>
        <p:xfrm>
          <a:off x="550590" y="2420888"/>
          <a:ext cx="10971212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2194004">
                  <a:extLst>
                    <a:ext uri="{9D8B030D-6E8A-4147-A177-3AD203B41FA5}">
                      <a16:colId xmlns:a16="http://schemas.microsoft.com/office/drawing/2014/main" val="1092325349"/>
                    </a:ext>
                  </a:extLst>
                </a:gridCol>
                <a:gridCol w="2194004">
                  <a:extLst>
                    <a:ext uri="{9D8B030D-6E8A-4147-A177-3AD203B41FA5}">
                      <a16:colId xmlns:a16="http://schemas.microsoft.com/office/drawing/2014/main" val="1763080062"/>
                    </a:ext>
                  </a:extLst>
                </a:gridCol>
                <a:gridCol w="2194004">
                  <a:extLst>
                    <a:ext uri="{9D8B030D-6E8A-4147-A177-3AD203B41FA5}">
                      <a16:colId xmlns:a16="http://schemas.microsoft.com/office/drawing/2014/main" val="1884806747"/>
                    </a:ext>
                  </a:extLst>
                </a:gridCol>
                <a:gridCol w="2194600">
                  <a:extLst>
                    <a:ext uri="{9D8B030D-6E8A-4147-A177-3AD203B41FA5}">
                      <a16:colId xmlns:a16="http://schemas.microsoft.com/office/drawing/2014/main" val="1761007225"/>
                    </a:ext>
                  </a:extLst>
                </a:gridCol>
                <a:gridCol w="2194600">
                  <a:extLst>
                    <a:ext uri="{9D8B030D-6E8A-4147-A177-3AD203B41FA5}">
                      <a16:colId xmlns:a16="http://schemas.microsoft.com/office/drawing/2014/main" val="1359937819"/>
                    </a:ext>
                  </a:extLst>
                </a:gridCol>
              </a:tblGrid>
              <a:tr h="51525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美国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英国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德国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法国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日本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4846580"/>
                  </a:ext>
                </a:extLst>
              </a:tr>
              <a:tr h="51525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42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28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0861945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360854" y="3524815"/>
            <a:ext cx="11422984" cy="113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 b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根据材料二，指出在这场经济大危机中遭受打击最严重的两个国家。为了挽救危机，这两个国家分别采取了什么措施？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654877"/>
            <a:ext cx="11485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美国和德国。美国实行罗斯福新政，经济开始缓慢复苏；德国走上了法西斯道路。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467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亚洲战火挑起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日本是东亚的一个岛国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国土狭小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资源匮乏。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经济危机导致日本的社会矛盾尖锐。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二二六兵变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后不久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日本军部内主张加速对外侵略扩张的一派控制了政府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法西斯统治开始确立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世界大战的亚洲战争策源地形成。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根据材料三并结合所学知识，分析日本热衷于侵略扩张的原因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3501008"/>
            <a:ext cx="11422984" cy="113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国土狭小，资源匮乏；传统的具有军国主义色彩的武士道精神的影响；明治维新保留了大量的封建残余；经济大危机导致严重的社会危机。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42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5005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知识点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意大利法西斯政权的对外扩张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1922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年，法西斯政权在意大利建立起来。意大利法西斯政权的建立者是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希特勒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墨索里尼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罗斯福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达拉第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摆脱经济大危机，在对外扩张中寻找出路，于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年发动侵略埃塞俄比亚的战争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的国家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en-US" altLang="zh-CN" smtClean="0">
                <a:solidFill>
                  <a:srgbClr val="00FF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意大利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德国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英国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199662" y="248609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719970" y="465495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848901"/>
            <a:ext cx="7467600" cy="103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036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知识点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欧洲战争策源地的形成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月，德国纳粹党宣布了《农民纲领》，并规定取缔土地投机，许诺给农民以经济援助。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月，又提出《迅速提供就业纲领》，要求修筑公路，以减少失业等。纳粹党采取以上措施的意图是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提高社会福利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维护独裁统治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反对自由主义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争取民意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支持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18342" y="253528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0832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爱因斯坦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是犹太人。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年，德国政府查抄了他在柏林的寓所，焚毁了他的书籍，没收了他的财产，并悬赏十万马克索取他的性命。爱因斯坦当时在美国一所大学任客座教授，得知消息后，他便加入了美国国籍。材料所述事件的背景是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国际联盟的成立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经济危机的爆发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纳粹政府的建立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绥靖政策的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破产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95606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4591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知识点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亚洲战争策源地的形成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经济大危机期间，日本的重要出口商品生丝、棉制品价格暴跌，数量锐减，出口数额减少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％，到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年减少了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％。为此，日本采取的重要措施是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实施新政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摆脱经济危机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学习西方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提倡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文明开化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进行革命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拓展海外市场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走上侵略的法西斯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道路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271670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3333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</a:t>
            </a:r>
            <a:r>
              <a:rPr lang="en-US" altLang="zh-CN" spc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1942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年初，一位日本作家写道：</a:t>
            </a:r>
            <a:r>
              <a:rPr lang="en-US" altLang="zh-CN" spc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东亚民族将会以大东亚战争为开端，建立一个共通文化区域</a:t>
            </a:r>
            <a:r>
              <a:rPr lang="en-US" altLang="zh-CN" spc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而第一步就是要将西方影响力逐出东亚。</a:t>
            </a:r>
            <a:r>
              <a:rPr lang="en-US" altLang="zh-CN" spc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这可用于佐证日本企图</a:t>
            </a:r>
            <a:r>
              <a:rPr lang="en-US" altLang="zh-CN" spc="10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 spc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称霸世界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扫除殖民势力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灭亡中国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重构亚洲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秩序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86694" y="1988840"/>
            <a:ext cx="4203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pc="1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601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1785005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时间轴承载的史实反映的主题是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亚洲战争策源地的形成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法西斯国家的侵略扩张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经济大危机爆发的影响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欧洲战争策源地的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ds30.jpg" descr="id:214749120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63790" y="2647360"/>
            <a:ext cx="7825105" cy="122809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650338" y="192267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702" y="775152"/>
            <a:ext cx="749617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162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395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年，希特勒出任德国总理，开始掌握国家大权。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年，受军部控制的广田弘毅上台组阁，建立法西斯专政。这两个历史事件产生的共同影响是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导致经济大危机的爆发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世界人民开始了反法西斯斗争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二战的战争策源地形成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世界由局部战争走向全面战争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9335566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4217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表所示是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年世界主要国家的国防开支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百万美元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。表中的信息从一个侧面佐证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帝国主义国家政治经济发展不平衡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第二次世界大战全面扩大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当时的世界局势日益紧张动荡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工业革命推动生产力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926854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0463456"/>
              </p:ext>
            </p:extLst>
          </p:nvPr>
        </p:nvGraphicFramePr>
        <p:xfrm>
          <a:off x="618172" y="2204864"/>
          <a:ext cx="10971212" cy="1577340"/>
        </p:xfrm>
        <a:graphic>
          <a:graphicData uri="http://schemas.openxmlformats.org/drawingml/2006/table">
            <a:tbl>
              <a:tblPr firstRow="1" firstCol="1" bandRow="1"/>
              <a:tblGrid>
                <a:gridCol w="1371029">
                  <a:extLst>
                    <a:ext uri="{9D8B030D-6E8A-4147-A177-3AD203B41FA5}">
                      <a16:colId xmlns:a16="http://schemas.microsoft.com/office/drawing/2014/main" val="3651529275"/>
                    </a:ext>
                  </a:extLst>
                </a:gridCol>
                <a:gridCol w="1371029">
                  <a:extLst>
                    <a:ext uri="{9D8B030D-6E8A-4147-A177-3AD203B41FA5}">
                      <a16:colId xmlns:a16="http://schemas.microsoft.com/office/drawing/2014/main" val="3956749270"/>
                    </a:ext>
                  </a:extLst>
                </a:gridCol>
                <a:gridCol w="1371029">
                  <a:extLst>
                    <a:ext uri="{9D8B030D-6E8A-4147-A177-3AD203B41FA5}">
                      <a16:colId xmlns:a16="http://schemas.microsoft.com/office/drawing/2014/main" val="1983747000"/>
                    </a:ext>
                  </a:extLst>
                </a:gridCol>
                <a:gridCol w="1371625">
                  <a:extLst>
                    <a:ext uri="{9D8B030D-6E8A-4147-A177-3AD203B41FA5}">
                      <a16:colId xmlns:a16="http://schemas.microsoft.com/office/drawing/2014/main" val="2701801240"/>
                    </a:ext>
                  </a:extLst>
                </a:gridCol>
                <a:gridCol w="1371625">
                  <a:extLst>
                    <a:ext uri="{9D8B030D-6E8A-4147-A177-3AD203B41FA5}">
                      <a16:colId xmlns:a16="http://schemas.microsoft.com/office/drawing/2014/main" val="3080940160"/>
                    </a:ext>
                  </a:extLst>
                </a:gridCol>
                <a:gridCol w="1371625">
                  <a:extLst>
                    <a:ext uri="{9D8B030D-6E8A-4147-A177-3AD203B41FA5}">
                      <a16:colId xmlns:a16="http://schemas.microsoft.com/office/drawing/2014/main" val="1914243472"/>
                    </a:ext>
                  </a:extLst>
                </a:gridCol>
                <a:gridCol w="1371625">
                  <a:extLst>
                    <a:ext uri="{9D8B030D-6E8A-4147-A177-3AD203B41FA5}">
                      <a16:colId xmlns:a16="http://schemas.microsoft.com/office/drawing/2014/main" val="2969280875"/>
                    </a:ext>
                  </a:extLst>
                </a:gridCol>
                <a:gridCol w="1371625">
                  <a:extLst>
                    <a:ext uri="{9D8B030D-6E8A-4147-A177-3AD203B41FA5}">
                      <a16:colId xmlns:a16="http://schemas.microsoft.com/office/drawing/2014/main" val="4262066100"/>
                    </a:ext>
                  </a:extLst>
                </a:gridCol>
              </a:tblGrid>
              <a:tr h="51525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日本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意大利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德国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苏联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英国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法国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美国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1449671"/>
                  </a:ext>
                </a:extLst>
              </a:tr>
              <a:tr h="51525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1930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218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266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162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722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512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498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699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9216120"/>
                  </a:ext>
                </a:extLst>
              </a:tr>
              <a:tr h="51525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1938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1740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746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7415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5429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1863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919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1131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61766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2930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rgbClr val="3FB564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999</TotalTime>
  <Words>1175</Words>
  <Application>Microsoft Office PowerPoint</Application>
  <PresentationFormat>自定义</PresentationFormat>
  <Paragraphs>129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298</cp:revision>
  <dcterms:created xsi:type="dcterms:W3CDTF">2020-11-06T05:24:40Z</dcterms:created>
  <dcterms:modified xsi:type="dcterms:W3CDTF">2024-12-17T01:43:21Z</dcterms:modified>
</cp:coreProperties>
</file>